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374" r:id="rId2"/>
    <p:sldId id="388" r:id="rId3"/>
    <p:sldId id="377" r:id="rId4"/>
    <p:sldId id="378" r:id="rId5"/>
    <p:sldId id="396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98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F199D4-2E03-4D77-BDEA-C7931B6D56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0485D-9FD8-401B-A825-31C296816665}" type="slidenum">
              <a:rPr lang="es-ES"/>
              <a:pPr/>
              <a:t>1</a:t>
            </a:fld>
            <a:endParaRPr lang="es-ES"/>
          </a:p>
        </p:txBody>
      </p:sp>
      <p:sp>
        <p:nvSpPr>
          <p:cNvPr id="381954" name="Rectangle 9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200">
                <a:latin typeface="+mn-lt"/>
              </a:rPr>
              <a:t>Insegnamento di Comunicazione Politica - Uniba</a:t>
            </a:r>
          </a:p>
        </p:txBody>
      </p:sp>
      <p:sp>
        <p:nvSpPr>
          <p:cNvPr id="381955" name="Rectangle 1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1C0200-1A0C-47CD-A91E-1D72AF504AAA}" type="slidenum">
              <a:rPr lang="en-GB" sz="1200">
                <a:latin typeface="+mn-lt"/>
              </a:rPr>
              <a:pPr algn="r">
                <a:defRPr/>
              </a:pPr>
              <a:t>1</a:t>
            </a:fld>
            <a:endParaRPr lang="en-GB" sz="1200">
              <a:latin typeface="+mn-lt"/>
            </a:endParaRPr>
          </a:p>
        </p:txBody>
      </p:sp>
      <p:sp>
        <p:nvSpPr>
          <p:cNvPr id="81925" name="Text Box 1"/>
          <p:cNvSpPr txBox="1">
            <a:spLocks noChangeArrowheads="1"/>
          </p:cNvSpPr>
          <p:nvPr/>
        </p:nvSpPr>
        <p:spPr bwMode="auto">
          <a:xfrm>
            <a:off x="1003300" y="693738"/>
            <a:ext cx="4849813" cy="3430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192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845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2BA52-955D-462F-97EF-8C14126ACAFE}" type="slidenum">
              <a:rPr lang="es-ES"/>
              <a:pPr/>
              <a:t>11</a:t>
            </a:fld>
            <a:endParaRPr lang="es-E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2362C-528D-4A31-BF99-6311B8D38D0D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6811D-C6E8-4112-A504-3067FC8E1494}" type="slidenum">
              <a:rPr lang="es-ES"/>
              <a:pPr/>
              <a:t>12</a:t>
            </a:fld>
            <a:endParaRPr lang="es-E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27E40-BCF1-46F6-A4BC-5973DA9EF0D9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6811D-C6E8-4112-A504-3067FC8E1494}" type="slidenum">
              <a:rPr lang="es-ES"/>
              <a:pPr/>
              <a:t>14</a:t>
            </a:fld>
            <a:endParaRPr lang="es-E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27E40-BCF1-46F6-A4BC-5973DA9EF0D9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56650-A167-481D-8790-41AD365B129A}" type="slidenum">
              <a:rPr lang="es-ES"/>
              <a:pPr/>
              <a:t>15</a:t>
            </a:fld>
            <a:endParaRPr lang="es-E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24F973-83E2-4B28-A61B-9D02831539BE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87A9E-EA6B-4BB7-800F-CEE131780F58}" type="slidenum">
              <a:rPr lang="es-ES"/>
              <a:pPr/>
              <a:t>16</a:t>
            </a:fld>
            <a:endParaRPr lang="es-E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62F98C-143C-45A5-AA84-F557FFEE70D4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8905A-16AE-49DA-A041-7A2DB62B2356}" type="slidenum">
              <a:rPr lang="es-ES"/>
              <a:pPr/>
              <a:t>17</a:t>
            </a:fld>
            <a:endParaRPr lang="es-E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94D1B5-7F2B-4C40-88A8-58A2CFE74CDE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8D988-EAB8-4E80-A97E-2F734DFE8BF5}" type="slidenum">
              <a:rPr lang="es-ES"/>
              <a:pPr/>
              <a:t>18</a:t>
            </a:fld>
            <a:endParaRPr lang="es-E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E11C01-8721-4960-BA67-8A476A1FEFE5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2BA52-955D-462F-97EF-8C14126ACAFE}" type="slidenum">
              <a:rPr lang="es-ES"/>
              <a:pPr/>
              <a:t>19</a:t>
            </a:fld>
            <a:endParaRPr lang="es-ES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2362C-528D-4A31-BF99-6311B8D38D0D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8909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6811D-C6E8-4112-A504-3067FC8E1494}" type="slidenum">
              <a:rPr lang="es-ES"/>
              <a:pPr/>
              <a:t>20</a:t>
            </a:fld>
            <a:endParaRPr lang="es-E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27E40-BCF1-46F6-A4BC-5973DA9EF0D9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6811D-C6E8-4112-A504-3067FC8E1494}" type="slidenum">
              <a:rPr lang="es-ES"/>
              <a:pPr/>
              <a:t>21</a:t>
            </a:fld>
            <a:endParaRPr lang="es-E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27E40-BCF1-46F6-A4BC-5973DA9EF0D9}" type="slidenum">
              <a:rPr lang="en-US" sz="1200"/>
              <a:pPr algn="r"/>
              <a:t>21</a:t>
            </a:fld>
            <a:endParaRPr lang="en-US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0485D-9FD8-401B-A825-31C296816665}" type="slidenum">
              <a:rPr lang="es-ES"/>
              <a:pPr/>
              <a:t>2</a:t>
            </a:fld>
            <a:endParaRPr lang="es-ES"/>
          </a:p>
        </p:txBody>
      </p:sp>
      <p:sp>
        <p:nvSpPr>
          <p:cNvPr id="381954" name="Rectangle 9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200">
                <a:latin typeface="+mn-lt"/>
              </a:rPr>
              <a:t>Insegnamento di Comunicazione Politica - Uniba</a:t>
            </a:r>
          </a:p>
        </p:txBody>
      </p:sp>
      <p:sp>
        <p:nvSpPr>
          <p:cNvPr id="381955" name="Rectangle 12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1C0200-1A0C-47CD-A91E-1D72AF504AAA}" type="slidenum">
              <a:rPr lang="en-GB" sz="1200">
                <a:latin typeface="+mn-lt"/>
              </a:rPr>
              <a:pPr algn="r">
                <a:defRPr/>
              </a:pPr>
              <a:t>2</a:t>
            </a:fld>
            <a:endParaRPr lang="en-GB" sz="1200">
              <a:latin typeface="+mn-lt"/>
            </a:endParaRPr>
          </a:p>
        </p:txBody>
      </p:sp>
      <p:sp>
        <p:nvSpPr>
          <p:cNvPr id="81925" name="Text Box 1"/>
          <p:cNvSpPr txBox="1">
            <a:spLocks noChangeArrowheads="1"/>
          </p:cNvSpPr>
          <p:nvPr/>
        </p:nvSpPr>
        <p:spPr bwMode="auto">
          <a:xfrm>
            <a:off x="1003300" y="693738"/>
            <a:ext cx="4849813" cy="3430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192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845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Recuerda los actos del lenguaje vistos en :</a:t>
            </a:r>
            <a:r>
              <a:rPr lang="es-ES" baseline="0" dirty="0" smtClean="0"/>
              <a:t> http://comohablanlosmedios.yolasite.com/los-actos-del-lenguaje.php para hacer esta actividad.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F199D4-2E03-4D77-BDEA-C7931B6D56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6811D-C6E8-4112-A504-3067FC8E1494}" type="slidenum">
              <a:rPr lang="es-ES"/>
              <a:pPr/>
              <a:t>5</a:t>
            </a:fld>
            <a:endParaRPr lang="es-ES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727E40-BCF1-46F6-A4BC-5973DA9EF0D9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901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56650-A167-481D-8790-41AD365B129A}" type="slidenum">
              <a:rPr lang="es-ES"/>
              <a:pPr/>
              <a:t>6</a:t>
            </a:fld>
            <a:endParaRPr lang="es-E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24F973-83E2-4B28-A61B-9D02831539BE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87A9E-EA6B-4BB7-800F-CEE131780F58}" type="slidenum">
              <a:rPr lang="es-ES"/>
              <a:pPr/>
              <a:t>7</a:t>
            </a:fld>
            <a:endParaRPr lang="es-E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62F98C-143C-45A5-AA84-F557FFEE70D4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36825-C7CC-45E2-B8B4-909D87709D32}" type="slidenum">
              <a:rPr lang="es-ES"/>
              <a:pPr/>
              <a:t>8</a:t>
            </a:fld>
            <a:endParaRPr lang="es-E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1B775A-CE98-4CBE-A5BB-AB43FB37C1A1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8905A-16AE-49DA-A041-7A2DB62B2356}" type="slidenum">
              <a:rPr lang="es-ES"/>
              <a:pPr/>
              <a:t>9</a:t>
            </a:fld>
            <a:endParaRPr lang="es-E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94D1B5-7F2B-4C40-88A8-58A2CFE74CDE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8D988-EAB8-4E80-A97E-2F734DFE8BF5}" type="slidenum">
              <a:rPr lang="es-ES"/>
              <a:pPr/>
              <a:t>10</a:t>
            </a:fld>
            <a:endParaRPr lang="es-E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E11C01-8721-4960-BA67-8A476A1FEFE5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8806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46E75B-B9D5-4616-866B-A78FEDA7307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7D17-98F0-457D-8897-F0DAAE2EFAF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6984-063B-43AA-BD26-85A538FB66A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70A3-05B3-49E0-9E30-B745A83D5F8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82D83-31D0-44D0-ADDC-74272FF9506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F53B-BFF1-4FB9-89E5-EE2DE1F7D04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78A0-648A-4EFA-A356-C5DBCD9C8BD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13A7-83B3-437B-8B3B-1372101D652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8C35-5E44-493F-9A17-0E5297E8ED0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EB32-AC6D-4B21-85BA-75F03BE193C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9AE66-D8DA-4C9C-9C3E-8A03B4FA328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2713-99A0-4FDA-863C-DE2440A7539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49875DE-D49C-4D58-8C88-97A58AE86AA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679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79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ohablanlosmedios.yolasit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comohablanlosmedios.yolasit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ohablanlosmedios.yolasit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ohablanlosmedios.yolasit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ohablanlosmedios.yolasite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comohablanlosmedios.yolasite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ohablanlosmedios.yolasit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ohablanlosmedios.yolasit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ohablanlosmedios.yolasite.com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293688" y="5845175"/>
            <a:ext cx="8489950" cy="1588"/>
          </a:xfrm>
          <a:prstGeom prst="line">
            <a:avLst/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4099" name="Text Box 17"/>
          <p:cNvSpPr txBox="1">
            <a:spLocks noChangeArrowheads="1"/>
          </p:cNvSpPr>
          <p:nvPr/>
        </p:nvSpPr>
        <p:spPr bwMode="auto">
          <a:xfrm>
            <a:off x="395288" y="1341438"/>
            <a:ext cx="79216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 dirty="0" smtClean="0">
                <a:latin typeface="Calibri" pitchFamily="34" charset="0"/>
              </a:rPr>
              <a:t>Actividad: la imagen y los actos del lenguaje.</a:t>
            </a:r>
            <a:endParaRPr lang="es-MX" sz="4800" dirty="0">
              <a:latin typeface="Calibri" pitchFamily="34" charset="0"/>
            </a:endParaRPr>
          </a:p>
          <a:p>
            <a:endParaRPr lang="es-MX" sz="4800" dirty="0"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2038350"/>
            <a:ext cx="5238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133600"/>
            <a:ext cx="6745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44675"/>
            <a:ext cx="502443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116013" y="69215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n-US" sz="6000" b="1">
                <a:solidFill>
                  <a:srgbClr val="B64340"/>
                </a:solidFill>
                <a:latin typeface="Bauhaus 93" pitchFamily="82" charset="0"/>
              </a:rPr>
              <a:t>¿En qué basaste tú percepción?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n-US" sz="6000" b="1">
              <a:solidFill>
                <a:srgbClr val="B64340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n-US" sz="6000" b="1">
              <a:solidFill>
                <a:srgbClr val="B64340"/>
              </a:solidFill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endParaRPr lang="en-US" sz="6000">
              <a:solidFill>
                <a:srgbClr val="B64340"/>
              </a:solidFill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880755" cy="313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3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3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336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Respuestas</a:t>
            </a:r>
            <a:r>
              <a:rPr lang="en-US" sz="4000" dirty="0" smtClean="0"/>
              <a:t> en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siguientes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presentaciones</a:t>
            </a:r>
            <a:endParaRPr lang="en-US" sz="40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¿De 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país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esta</a:t>
            </a:r>
            <a:r>
              <a:rPr lang="en-US" sz="4000" dirty="0" smtClean="0"/>
              <a:t> </a:t>
            </a:r>
            <a:r>
              <a:rPr lang="en-US" sz="4000" dirty="0" err="1" smtClean="0"/>
              <a:t>imagen</a:t>
            </a:r>
            <a:r>
              <a:rPr lang="en-US" sz="4000" dirty="0" smtClean="0"/>
              <a:t>...?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33600"/>
            <a:ext cx="69119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00400" y="1143000"/>
            <a:ext cx="426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Tripolí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Libia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00213"/>
            <a:ext cx="345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457200" y="2057400"/>
            <a:ext cx="45919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Georgia, Estados Unidos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563688"/>
            <a:ext cx="3019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228600" y="2133600"/>
            <a:ext cx="3810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Missouri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Estados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Unidos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2038350"/>
            <a:ext cx="5238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00400" y="1143000"/>
            <a:ext cx="426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Tripolí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Libia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133600"/>
            <a:ext cx="6745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43200" y="1447800"/>
            <a:ext cx="48093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Dubai</a:t>
            </a:r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Emiratos Árabes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8"/>
          <p:cNvSpPr>
            <a:spLocks noChangeShapeType="1"/>
          </p:cNvSpPr>
          <p:nvPr/>
        </p:nvSpPr>
        <p:spPr bwMode="auto">
          <a:xfrm>
            <a:off x="293688" y="5845175"/>
            <a:ext cx="8489950" cy="1588"/>
          </a:xfrm>
          <a:prstGeom prst="line">
            <a:avLst/>
          </a:prstGeom>
          <a:noFill/>
          <a:ln w="36000">
            <a:solidFill>
              <a:srgbClr val="00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4099" name="Text Box 17"/>
          <p:cNvSpPr txBox="1">
            <a:spLocks noChangeArrowheads="1"/>
          </p:cNvSpPr>
          <p:nvPr/>
        </p:nvSpPr>
        <p:spPr bwMode="auto">
          <a:xfrm>
            <a:off x="395288" y="1341438"/>
            <a:ext cx="7921625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>
                <a:latin typeface="Calibri" pitchFamily="34" charset="0"/>
              </a:rPr>
              <a:t>“El comportamiento humano está basado en la información disponible.”</a:t>
            </a:r>
          </a:p>
          <a:p>
            <a:endParaRPr lang="es-MX" sz="4800">
              <a:latin typeface="Calibri" pitchFamily="34" charset="0"/>
            </a:endParaRPr>
          </a:p>
          <a:p>
            <a:r>
              <a:rPr lang="es-MX">
                <a:latin typeface="Calibri" pitchFamily="34" charset="0"/>
              </a:rPr>
              <a:t>- Raúl Rivadeneira “La Opinión Pública”. Página 52</a:t>
            </a:r>
            <a:endParaRPr lang="es-ES"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¿De 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país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esta</a:t>
            </a:r>
            <a:r>
              <a:rPr lang="en-US" sz="4000" dirty="0" smtClean="0"/>
              <a:t> </a:t>
            </a:r>
            <a:r>
              <a:rPr lang="en-US" sz="4000" dirty="0" err="1" smtClean="0"/>
              <a:t>imagen</a:t>
            </a:r>
            <a:r>
              <a:rPr lang="en-US" sz="4000" dirty="0" smtClean="0"/>
              <a:t>...?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44675"/>
            <a:ext cx="502443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00400" y="9144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Beijin</a:t>
            </a:r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China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3528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¿</a:t>
            </a:r>
            <a:r>
              <a:rPr lang="en-US" sz="4000" dirty="0" err="1" smtClean="0"/>
              <a:t>Acertaste</a:t>
            </a:r>
            <a:r>
              <a:rPr lang="en-US" sz="4000" dirty="0" smtClean="0"/>
              <a:t> a </a:t>
            </a:r>
            <a:r>
              <a:rPr lang="en-US" sz="4000" dirty="0" err="1" smtClean="0"/>
              <a:t>muchas</a:t>
            </a:r>
            <a:r>
              <a:rPr lang="en-US" sz="4000" dirty="0" smtClean="0"/>
              <a:t>? Si no </a:t>
            </a:r>
            <a:r>
              <a:rPr lang="en-US" sz="4000" dirty="0" err="1" smtClean="0"/>
              <a:t>es</a:t>
            </a:r>
            <a:r>
              <a:rPr lang="en-US" sz="4000" dirty="0" smtClean="0"/>
              <a:t> </a:t>
            </a:r>
            <a:r>
              <a:rPr lang="en-US" sz="4000" dirty="0" err="1" smtClean="0"/>
              <a:t>así</a:t>
            </a:r>
            <a:r>
              <a:rPr lang="en-US" sz="4000" dirty="0" smtClean="0"/>
              <a:t>, </a:t>
            </a:r>
            <a:r>
              <a:rPr lang="en-US" sz="4000" dirty="0" err="1" smtClean="0"/>
              <a:t>enlista</a:t>
            </a:r>
            <a:r>
              <a:rPr lang="en-US" sz="4000" dirty="0" smtClean="0"/>
              <a:t>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razones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te</a:t>
            </a:r>
            <a:r>
              <a:rPr lang="en-US" sz="4000" dirty="0" smtClean="0"/>
              <a:t> </a:t>
            </a:r>
            <a:r>
              <a:rPr lang="en-US" sz="4000" dirty="0" err="1" smtClean="0"/>
              <a:t>llevaron</a:t>
            </a:r>
            <a:r>
              <a:rPr lang="en-US" sz="4000" dirty="0" smtClean="0"/>
              <a:t> a </a:t>
            </a:r>
            <a:r>
              <a:rPr lang="en-US" sz="4000" dirty="0" err="1" smtClean="0"/>
              <a:t>penzar</a:t>
            </a:r>
            <a:r>
              <a:rPr lang="en-US" sz="4000" dirty="0" smtClean="0"/>
              <a:t> en </a:t>
            </a:r>
            <a:r>
              <a:rPr lang="en-US" sz="4000" dirty="0" err="1" smtClean="0"/>
              <a:t>una</a:t>
            </a:r>
            <a:r>
              <a:rPr lang="en-US" sz="4000" dirty="0" smtClean="0"/>
              <a:t> ciudad </a:t>
            </a:r>
            <a:r>
              <a:rPr lang="en-US" sz="4000" dirty="0" err="1" smtClean="0"/>
              <a:t>equivocada</a:t>
            </a:r>
            <a:r>
              <a:rPr lang="en-US" sz="4000" dirty="0" smtClean="0"/>
              <a:t> (</a:t>
            </a:r>
            <a:r>
              <a:rPr lang="en-US" sz="4000" dirty="0" err="1" smtClean="0"/>
              <a:t>fotos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has </a:t>
            </a:r>
            <a:r>
              <a:rPr lang="en-US" sz="4000" dirty="0" err="1" smtClean="0"/>
              <a:t>visto</a:t>
            </a:r>
            <a:r>
              <a:rPr lang="en-US" sz="4000" dirty="0" smtClean="0"/>
              <a:t>, </a:t>
            </a:r>
            <a:r>
              <a:rPr lang="en-US" sz="4000" dirty="0" err="1" smtClean="0"/>
              <a:t>películas</a:t>
            </a:r>
            <a:r>
              <a:rPr lang="en-US" sz="4000" dirty="0" smtClean="0"/>
              <a:t>, </a:t>
            </a:r>
            <a:r>
              <a:rPr lang="en-US" sz="4000" dirty="0" err="1" smtClean="0"/>
              <a:t>etcétera</a:t>
            </a:r>
            <a:r>
              <a:rPr lang="en-US" sz="4000" dirty="0" smtClean="0"/>
              <a:t>).</a:t>
            </a:r>
            <a:endParaRPr lang="en-US" sz="40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11556"/>
            </a:avLst>
          </a:prstGeom>
          <a:solidFill>
            <a:srgbClr val="EAEAEA"/>
          </a:solidFill>
          <a:ln w="19050">
            <a:solidFill>
              <a:srgbClr val="29292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ca-ES" sz="3200" b="1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24088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b="1"/>
              <a:t>La base de todo...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14400" y="5181600"/>
            <a:ext cx="7315200" cy="9906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a-ES" sz="2400" b="1">
                <a:solidFill>
                  <a:schemeClr val="bg1"/>
                </a:solidFill>
              </a:rPr>
              <a:t>“ La realidad es la percepción del otro”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2514600" y="1981200"/>
            <a:ext cx="1143000" cy="1981200"/>
            <a:chOff x="1584" y="1248"/>
            <a:chExt cx="720" cy="1248"/>
          </a:xfrm>
        </p:grpSpPr>
        <p:sp>
          <p:nvSpPr>
            <p:cNvPr id="7185" name="Oval 7"/>
            <p:cNvSpPr>
              <a:spLocks noChangeArrowheads="1"/>
            </p:cNvSpPr>
            <p:nvPr/>
          </p:nvSpPr>
          <p:spPr bwMode="auto">
            <a:xfrm>
              <a:off x="1680" y="1248"/>
              <a:ext cx="5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7186" name="Group 8"/>
            <p:cNvGrpSpPr>
              <a:grpSpLocks/>
            </p:cNvGrpSpPr>
            <p:nvPr/>
          </p:nvGrpSpPr>
          <p:grpSpPr bwMode="auto">
            <a:xfrm>
              <a:off x="1584" y="1632"/>
              <a:ext cx="720" cy="864"/>
              <a:chOff x="1584" y="1632"/>
              <a:chExt cx="720" cy="864"/>
            </a:xfrm>
          </p:grpSpPr>
          <p:sp>
            <p:nvSpPr>
              <p:cNvPr id="7187" name="Line 9"/>
              <p:cNvSpPr>
                <a:spLocks noChangeShapeType="1"/>
              </p:cNvSpPr>
              <p:nvPr/>
            </p:nvSpPr>
            <p:spPr bwMode="auto">
              <a:xfrm flipH="1">
                <a:off x="1584" y="1632"/>
                <a:ext cx="3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8" name="Line 10"/>
              <p:cNvSpPr>
                <a:spLocks noChangeShapeType="1"/>
              </p:cNvSpPr>
              <p:nvPr/>
            </p:nvSpPr>
            <p:spPr bwMode="auto">
              <a:xfrm>
                <a:off x="1968" y="1632"/>
                <a:ext cx="3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9" name="Line 11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5257800" y="1981200"/>
            <a:ext cx="1143000" cy="1981200"/>
            <a:chOff x="3312" y="1248"/>
            <a:chExt cx="720" cy="1248"/>
          </a:xfrm>
        </p:grpSpPr>
        <p:sp>
          <p:nvSpPr>
            <p:cNvPr id="7180" name="Oval 13"/>
            <p:cNvSpPr>
              <a:spLocks noChangeArrowheads="1"/>
            </p:cNvSpPr>
            <p:nvPr/>
          </p:nvSpPr>
          <p:spPr bwMode="auto">
            <a:xfrm>
              <a:off x="3408" y="1248"/>
              <a:ext cx="5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7181" name="Group 14"/>
            <p:cNvGrpSpPr>
              <a:grpSpLocks/>
            </p:cNvGrpSpPr>
            <p:nvPr/>
          </p:nvGrpSpPr>
          <p:grpSpPr bwMode="auto">
            <a:xfrm>
              <a:off x="3312" y="1632"/>
              <a:ext cx="720" cy="864"/>
              <a:chOff x="1584" y="1632"/>
              <a:chExt cx="720" cy="864"/>
            </a:xfrm>
          </p:grpSpPr>
          <p:sp>
            <p:nvSpPr>
              <p:cNvPr id="7182" name="Line 15"/>
              <p:cNvSpPr>
                <a:spLocks noChangeShapeType="1"/>
              </p:cNvSpPr>
              <p:nvPr/>
            </p:nvSpPr>
            <p:spPr bwMode="auto">
              <a:xfrm flipH="1">
                <a:off x="1584" y="1632"/>
                <a:ext cx="3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3" name="Line 16"/>
              <p:cNvSpPr>
                <a:spLocks noChangeShapeType="1"/>
              </p:cNvSpPr>
              <p:nvPr/>
            </p:nvSpPr>
            <p:spPr bwMode="auto">
              <a:xfrm>
                <a:off x="1968" y="1632"/>
                <a:ext cx="33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84" name="Line 17"/>
              <p:cNvSpPr>
                <a:spLocks noChangeShapeType="1"/>
              </p:cNvSpPr>
              <p:nvPr/>
            </p:nvSpPr>
            <p:spPr bwMode="auto">
              <a:xfrm>
                <a:off x="1584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176" name="AutoShape 18"/>
          <p:cNvSpPr>
            <a:spLocks noChangeArrowheads="1"/>
          </p:cNvSpPr>
          <p:nvPr/>
        </p:nvSpPr>
        <p:spPr bwMode="auto">
          <a:xfrm>
            <a:off x="3810000" y="27432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177" name="AutoShape 19"/>
          <p:cNvSpPr>
            <a:spLocks noChangeArrowheads="1"/>
          </p:cNvSpPr>
          <p:nvPr/>
        </p:nvSpPr>
        <p:spPr bwMode="auto">
          <a:xfrm>
            <a:off x="3733800" y="34290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178" name="Text Box 20"/>
          <p:cNvSpPr txBox="1">
            <a:spLocks noChangeArrowheads="1"/>
          </p:cNvSpPr>
          <p:nvPr/>
        </p:nvSpPr>
        <p:spPr bwMode="auto">
          <a:xfrm>
            <a:off x="2362200" y="41910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/>
              <a:t>EMISOR</a:t>
            </a:r>
          </a:p>
        </p:txBody>
      </p:sp>
      <p:sp>
        <p:nvSpPr>
          <p:cNvPr id="7179" name="Text Box 21"/>
          <p:cNvSpPr txBox="1">
            <a:spLocks noChangeArrowheads="1"/>
          </p:cNvSpPr>
          <p:nvPr/>
        </p:nvSpPr>
        <p:spPr bwMode="auto">
          <a:xfrm>
            <a:off x="4953000" y="4191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2000"/>
              <a:t>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escripc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8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Cuando</a:t>
            </a:r>
            <a:r>
              <a:rPr lang="en-US" sz="4000" dirty="0" smtClean="0"/>
              <a:t> </a:t>
            </a:r>
            <a:r>
              <a:rPr lang="en-US" sz="4000" dirty="0" err="1" smtClean="0"/>
              <a:t>veas</a:t>
            </a:r>
            <a:r>
              <a:rPr lang="en-US" sz="4000" dirty="0" smtClean="0"/>
              <a:t> </a:t>
            </a:r>
            <a:r>
              <a:rPr lang="en-US" sz="4000" dirty="0" err="1" smtClean="0"/>
              <a:t>las</a:t>
            </a:r>
            <a:r>
              <a:rPr lang="en-US" sz="4000" dirty="0" smtClean="0"/>
              <a:t> </a:t>
            </a:r>
            <a:r>
              <a:rPr lang="en-US" sz="4000" dirty="0" err="1" smtClean="0"/>
              <a:t>siguientes</a:t>
            </a:r>
            <a:r>
              <a:rPr lang="en-US" sz="4000" dirty="0" smtClean="0"/>
              <a:t> </a:t>
            </a:r>
            <a:r>
              <a:rPr lang="en-US" sz="4000" dirty="0" err="1" smtClean="0"/>
              <a:t>fotografías</a:t>
            </a:r>
            <a:r>
              <a:rPr lang="en-US" sz="4000" dirty="0" smtClean="0"/>
              <a:t> de </a:t>
            </a:r>
            <a:r>
              <a:rPr lang="en-US" sz="4000" dirty="0" err="1" smtClean="0"/>
              <a:t>ciudades</a:t>
            </a:r>
            <a:r>
              <a:rPr lang="en-US" sz="4000" dirty="0" smtClean="0"/>
              <a:t>, </a:t>
            </a:r>
            <a:r>
              <a:rPr lang="en-US" sz="4000" dirty="0" err="1" smtClean="0"/>
              <a:t>enlista</a:t>
            </a:r>
            <a:r>
              <a:rPr lang="en-US" sz="4000" dirty="0" smtClean="0"/>
              <a:t> a </a:t>
            </a:r>
            <a:r>
              <a:rPr lang="en-US" sz="4000" dirty="0" err="1" smtClean="0"/>
              <a:t>qué</a:t>
            </a:r>
            <a:r>
              <a:rPr lang="en-US" sz="4000" dirty="0" smtClean="0"/>
              <a:t> </a:t>
            </a:r>
            <a:r>
              <a:rPr lang="en-US" sz="4000" dirty="0" err="1" smtClean="0"/>
              <a:t>país</a:t>
            </a:r>
            <a:r>
              <a:rPr lang="en-US" sz="4000" dirty="0" smtClean="0"/>
              <a:t> o ciudad </a:t>
            </a:r>
            <a:r>
              <a:rPr lang="en-US" sz="4000" dirty="0" err="1" smtClean="0"/>
              <a:t>crees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pertenecen</a:t>
            </a:r>
            <a:r>
              <a:rPr lang="en-US" sz="4000" dirty="0" smtClean="0"/>
              <a:t>…</a:t>
            </a:r>
            <a:endParaRPr lang="en-US" sz="4000" dirty="0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4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4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33600"/>
            <a:ext cx="69119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00213"/>
            <a:ext cx="3454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349500"/>
            <a:ext cx="62674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¿De qué país es esta imagen...?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563688"/>
            <a:ext cx="3019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7508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22363" y="6140450"/>
            <a:ext cx="8164512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Objeto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aprendizaje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: ¿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cómo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hablan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 los </a:t>
            </a:r>
            <a:r>
              <a:rPr lang="en-GB" sz="1500" b="1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500" b="1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  <a:endParaRPr lang="en-GB" sz="15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Módulo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3: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actos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lenguaje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y los </a:t>
            </a:r>
            <a:r>
              <a:rPr lang="en-GB" sz="1300" dirty="0" err="1" smtClean="0">
                <a:solidFill>
                  <a:srgbClr val="000000"/>
                </a:solidFill>
                <a:latin typeface="Calibri" pitchFamily="34" charset="0"/>
              </a:rPr>
              <a:t>medios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</a:rPr>
              <a:t>|   </a:t>
            </a:r>
            <a:r>
              <a:rPr lang="en-GB" sz="1300" dirty="0">
                <a:solidFill>
                  <a:srgbClr val="000000"/>
                </a:solidFill>
                <a:latin typeface="Calibri" pitchFamily="34" charset="0"/>
                <a:hlinkClick r:id="rId5"/>
              </a:rPr>
              <a:t>http://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  <a:hlinkClick r:id="rId5"/>
              </a:rPr>
              <a:t>comohablanlosmedios.yolasite.com</a:t>
            </a:r>
            <a:r>
              <a:rPr lang="en-GB" sz="1300" dirty="0" smtClean="0">
                <a:solidFill>
                  <a:srgbClr val="000000"/>
                </a:solidFill>
                <a:latin typeface="Calibri" pitchFamily="34" charset="0"/>
              </a:rPr>
              <a:t>|   </a:t>
            </a:r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1895</TotalTime>
  <Words>773</Words>
  <Application>Microsoft Office PowerPoint</Application>
  <PresentationFormat>Presentación en pantalla (4:3)</PresentationFormat>
  <Paragraphs>111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Wingdings</vt:lpstr>
      <vt:lpstr>Calibri</vt:lpstr>
      <vt:lpstr>Bauhaus 93</vt:lpstr>
      <vt:lpstr>Base 02</vt:lpstr>
      <vt:lpstr>Arial Rounded MT Bold</vt:lpstr>
      <vt:lpstr>AvantGarde Md BT</vt:lpstr>
      <vt:lpstr>Arial Black</vt:lpstr>
      <vt:lpstr>Times New Roman</vt:lpstr>
      <vt:lpstr>Symbol</vt:lpstr>
      <vt:lpstr>Network</vt:lpstr>
      <vt:lpstr>Diapositiva 1</vt:lpstr>
      <vt:lpstr>Diapositiva 2</vt:lpstr>
      <vt:lpstr>Diapositiva 3</vt:lpstr>
      <vt:lpstr>Diapositiva 4</vt:lpstr>
      <vt:lpstr>Cuando veas las siguientes fotografías de ciudades, enlista a qué país o ciudad crees que pertenecen…</vt:lpstr>
      <vt:lpstr>¿De qué país es esta imagen...?</vt:lpstr>
      <vt:lpstr>¿De qué país es esta imagen...?</vt:lpstr>
      <vt:lpstr>¿De qué país es esta imagen...?</vt:lpstr>
      <vt:lpstr>¿De qué país es esta imagen...?</vt:lpstr>
      <vt:lpstr>¿De qué país es esta imagen...?</vt:lpstr>
      <vt:lpstr>¿De qué país es esta imagen...?</vt:lpstr>
      <vt:lpstr>¿De qué país es esta imagen...?</vt:lpstr>
      <vt:lpstr>Diapositiva 13</vt:lpstr>
      <vt:lpstr>Respuestas en las siguientes presentaciones</vt:lpstr>
      <vt:lpstr>¿De qué país es esta imagen...?</vt:lpstr>
      <vt:lpstr>¿De qué país es esta imagen...?</vt:lpstr>
      <vt:lpstr>¿De qué país es esta imagen...?</vt:lpstr>
      <vt:lpstr>¿De qué país es esta imagen...?</vt:lpstr>
      <vt:lpstr>¿De qué país es esta imagen...?</vt:lpstr>
      <vt:lpstr>¿De qué país es esta imagen...?</vt:lpstr>
      <vt:lpstr>¿Acertaste a muchas? Si no es así, enlista las razones que te llevaron a penzar en una ciudad equivocada (fotos que has visto, películas, etcétera).</vt:lpstr>
    </vt:vector>
  </TitlesOfParts>
  <Company>SJDC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BDA</dc:creator>
  <cp:lastModifiedBy>Posgrado</cp:lastModifiedBy>
  <cp:revision>51</cp:revision>
  <dcterms:created xsi:type="dcterms:W3CDTF">2006-08-28T23:48:17Z</dcterms:created>
  <dcterms:modified xsi:type="dcterms:W3CDTF">2012-01-14T17:01:46Z</dcterms:modified>
</cp:coreProperties>
</file>